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60" r:id="rId5"/>
    <p:sldId id="261"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useTimings="0">
    <p:present/>
    <p:sldRg st="1" end="8"/>
    <p:penClr>
      <a:srgbClr val="FF0000"/>
    </p:penClr>
  </p:showPr>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5402" autoAdjust="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667FAF50-9165-4617-80DA-744CAE510237}" type="datetimeFigureOut">
              <a:rPr lang="en-US" smtClean="0"/>
              <a:pPr/>
              <a:t>7/7/2016</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7246E61E-16CF-4C2C-9DED-B54026C1F2A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667FAF50-9165-4617-80DA-744CAE510237}" type="datetimeFigureOut">
              <a:rPr lang="en-US" smtClean="0"/>
              <a:pPr/>
              <a:t>7/7/2016</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7246E61E-16CF-4C2C-9DED-B54026C1F2A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667FAF50-9165-4617-80DA-744CAE510237}" type="datetimeFigureOut">
              <a:rPr lang="en-US" smtClean="0"/>
              <a:pPr/>
              <a:t>7/7/2016</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7246E61E-16CF-4C2C-9DED-B54026C1F2A4}" type="slidenum">
              <a:rPr lang="en-US" smtClean="0"/>
              <a:pPr/>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667FAF50-9165-4617-80DA-744CAE510237}" type="datetimeFigureOut">
              <a:rPr lang="en-US" smtClean="0"/>
              <a:pPr/>
              <a:t>7/7/2016</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7246E61E-16CF-4C2C-9DED-B54026C1F2A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667FAF50-9165-4617-80DA-744CAE510237}" type="datetimeFigureOut">
              <a:rPr lang="en-US" smtClean="0"/>
              <a:pPr/>
              <a:t>7/7/2016</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7246E61E-16CF-4C2C-9DED-B54026C1F2A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67FAF50-9165-4617-80DA-744CAE510237}" type="datetimeFigureOut">
              <a:rPr lang="en-US" smtClean="0"/>
              <a:pPr/>
              <a:t>7/7/2016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46E61E-16CF-4C2C-9DED-B54026C1F2A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667FAF50-9165-4617-80DA-744CAE510237}" type="datetimeFigureOut">
              <a:rPr lang="en-US" smtClean="0"/>
              <a:pPr/>
              <a:t>7/7/2016</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7246E61E-16CF-4C2C-9DED-B54026C1F2A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667FAF50-9165-4617-80DA-744CAE510237}" type="datetimeFigureOut">
              <a:rPr lang="en-US" smtClean="0"/>
              <a:pPr/>
              <a:t>7/7/2016</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7246E61E-16CF-4C2C-9DED-B54026C1F2A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667FAF50-9165-4617-80DA-744CAE510237}" type="datetimeFigureOut">
              <a:rPr lang="en-US" smtClean="0"/>
              <a:pPr/>
              <a:t>7/7/2016</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7246E61E-16CF-4C2C-9DED-B54026C1F2A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FAF50-9165-4617-80DA-744CAE510237}" type="datetimeFigureOut">
              <a:rPr lang="en-US" smtClean="0"/>
              <a:pPr/>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6E61E-16CF-4C2C-9DED-B54026C1F2A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FAF50-9165-4617-80DA-744CAE510237}" type="datetimeFigureOut">
              <a:rPr lang="en-US" smtClean="0"/>
              <a:pPr/>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6E61E-16CF-4C2C-9DED-B54026C1F2A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667FAF50-9165-4617-80DA-744CAE510237}" type="datetimeFigureOut">
              <a:rPr lang="en-US" smtClean="0"/>
              <a:pPr/>
              <a:t>7/7/2016</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7246E61E-16CF-4C2C-9DED-B54026C1F2A4}"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audio" Target="../media/audio2.wav"/><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audio" Target="../media/audio3.wav"/><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audio" Target="../media/audio4.wav"/><Relationship Id="rId5" Type="http://schemas.openxmlformats.org/officeDocument/2006/relationships/image" Target="../media/image19.png"/><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audio" Target="../media/audio5.wav"/><Relationship Id="rId5" Type="http://schemas.openxmlformats.org/officeDocument/2006/relationships/image" Target="../media/image22.png"/><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7.xml"/><Relationship Id="rId1" Type="http://schemas.openxmlformats.org/officeDocument/2006/relationships/audio" Target="../media/audio6.wav"/><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audio" Target="../media/audio7.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t>
            </a:r>
            <a:endParaRPr lang="en-US" dirty="0"/>
          </a:p>
        </p:txBody>
      </p:sp>
      <p:sp>
        <p:nvSpPr>
          <p:cNvPr id="3" name="Content Placeholder 2"/>
          <p:cNvSpPr>
            <a:spLocks noGrp="1"/>
          </p:cNvSpPr>
          <p:nvPr>
            <p:ph idx="1"/>
          </p:nvPr>
        </p:nvSpPr>
        <p:spPr/>
        <p:txBody>
          <a:bodyPr/>
          <a:lstStyle/>
          <a:p>
            <a:endParaRPr lang="en-US" dirty="0"/>
          </a:p>
        </p:txBody>
      </p:sp>
      <p:pic>
        <p:nvPicPr>
          <p:cNvPr id="4098" name="Picture 2" descr="http://www.old-map-blog.com/wp-content/uploads/19th_century_engraving_View_of_Tokio_illklgeol_259.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Rectangle 5"/>
          <p:cNvSpPr/>
          <p:nvPr/>
        </p:nvSpPr>
        <p:spPr>
          <a:xfrm>
            <a:off x="228600" y="609600"/>
            <a:ext cx="8686800" cy="2123658"/>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4400" b="1" dirty="0" smtClean="0">
                <a:ln w="10541" cmpd="sng">
                  <a:solidFill>
                    <a:schemeClr val="accent1">
                      <a:shade val="88000"/>
                      <a:satMod val="110000"/>
                    </a:schemeClr>
                  </a:solidFill>
                  <a:prstDash val="solid"/>
                </a:ln>
                <a:latin typeface="Copperplate Gothic Bold" pitchFamily="34" charset="0"/>
              </a:rPr>
              <a:t>FOREIGN TRADE UNDER</a:t>
            </a:r>
          </a:p>
          <a:p>
            <a:pPr algn="ctr"/>
            <a:r>
              <a:rPr lang="en-US" sz="4400" b="1" dirty="0" smtClean="0">
                <a:ln w="10541" cmpd="sng">
                  <a:solidFill>
                    <a:schemeClr val="accent1">
                      <a:shade val="88000"/>
                      <a:satMod val="110000"/>
                    </a:schemeClr>
                  </a:solidFill>
                  <a:prstDash val="solid"/>
                </a:ln>
                <a:latin typeface="Copperplate Gothic Bold" pitchFamily="34" charset="0"/>
              </a:rPr>
              <a:t>THE</a:t>
            </a:r>
          </a:p>
          <a:p>
            <a:pPr algn="ctr"/>
            <a:r>
              <a:rPr lang="en-US" sz="4400" b="1" dirty="0" smtClean="0">
                <a:ln w="10541" cmpd="sng">
                  <a:solidFill>
                    <a:schemeClr val="accent1">
                      <a:shade val="88000"/>
                      <a:satMod val="110000"/>
                    </a:schemeClr>
                  </a:solidFill>
                  <a:prstDash val="solid"/>
                </a:ln>
                <a:latin typeface="Copperplate Gothic Bold" pitchFamily="34" charset="0"/>
              </a:rPr>
              <a:t>BRITISH RULE... </a:t>
            </a:r>
            <a:endParaRPr lang="en-US" sz="4400" b="1" cap="none" spc="0" dirty="0" smtClean="0">
              <a:ln w="10541" cmpd="sng">
                <a:solidFill>
                  <a:schemeClr val="accent1">
                    <a:shade val="88000"/>
                    <a:satMod val="110000"/>
                  </a:schemeClr>
                </a:solidFill>
                <a:prstDash val="solid"/>
              </a:ln>
              <a:effectLst/>
              <a:latin typeface="Copperplate Gothic Bold" pitchFamily="34" charset="0"/>
            </a:endParaRPr>
          </a:p>
        </p:txBody>
      </p:sp>
      <p:pic>
        <p:nvPicPr>
          <p:cNvPr id="9" name="~PP3484.WAV">
            <a:hlinkClick r:id="" action="ppaction://media"/>
          </p:cNvPr>
          <p:cNvPicPr>
            <a:picLocks noRot="1" noChangeAspect="1"/>
          </p:cNvPicPr>
          <p:nvPr>
            <a:wavAudioFile r:embed="rId1" name="~PP3484.WAV"/>
          </p:nvPr>
        </p:nvPicPr>
        <p:blipFill>
          <a:blip r:embed="rId4"/>
          <a:stretch>
            <a:fillRect/>
          </a:stretch>
        </p:blipFill>
        <p:spPr>
          <a:xfrm>
            <a:off x="8696325" y="6410325"/>
            <a:ext cx="304800" cy="304800"/>
          </a:xfrm>
          <a:prstGeom prst="rect">
            <a:avLst/>
          </a:prstGeom>
        </p:spPr>
      </p:pic>
    </p:spTree>
  </p:cSld>
  <p:clrMapOvr>
    <a:masterClrMapping/>
  </p:clrMapOvr>
  <p:transition advTm="16559">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https://upload.wikimedia.org/wikipedia/commons/4/40/East_India_House_by_Thomas_Malton_the_Younger.jpg"/>
          <p:cNvPicPr>
            <a:picLocks noChangeAspect="1" noChangeArrowheads="1"/>
          </p:cNvPicPr>
          <p:nvPr/>
        </p:nvPicPr>
        <p:blipFill>
          <a:blip r:embed="rId3"/>
          <a:srcRect/>
          <a:stretch>
            <a:fillRect/>
          </a:stretch>
        </p:blipFill>
        <p:spPr bwMode="auto">
          <a:xfrm>
            <a:off x="0" y="0"/>
            <a:ext cx="9133982" cy="6858000"/>
          </a:xfrm>
          <a:prstGeom prst="rect">
            <a:avLst/>
          </a:prstGeom>
          <a:noFill/>
        </p:spPr>
      </p:pic>
      <p:sp>
        <p:nvSpPr>
          <p:cNvPr id="5" name="TextBox 4"/>
          <p:cNvSpPr txBox="1"/>
          <p:nvPr/>
        </p:nvSpPr>
        <p:spPr>
          <a:xfrm>
            <a:off x="0" y="152400"/>
            <a:ext cx="5638800" cy="400110"/>
          </a:xfrm>
          <a:prstGeom prst="rect">
            <a:avLst/>
          </a:prstGeom>
          <a:noFill/>
        </p:spPr>
        <p:txBody>
          <a:bodyPr wrap="square" rtlCol="0">
            <a:spAutoFit/>
          </a:bodyPr>
          <a:lstStyle/>
          <a:p>
            <a:r>
              <a:rPr lang="en-US" sz="2000" b="1" dirty="0"/>
              <a:t>I</a:t>
            </a:r>
            <a:r>
              <a:rPr lang="en-US" sz="2000" b="1" dirty="0" smtClean="0"/>
              <a:t>ndia was a well known exporter of finished goods</a:t>
            </a:r>
            <a:endParaRPr lang="en-US" sz="2000" b="1" dirty="0"/>
          </a:p>
        </p:txBody>
      </p:sp>
      <p:sp>
        <p:nvSpPr>
          <p:cNvPr id="6" name="Down Arrow 5"/>
          <p:cNvSpPr/>
          <p:nvPr/>
        </p:nvSpPr>
        <p:spPr>
          <a:xfrm>
            <a:off x="2286000" y="533400"/>
            <a:ext cx="38100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1143000"/>
            <a:ext cx="5486400" cy="707886"/>
          </a:xfrm>
          <a:prstGeom prst="rect">
            <a:avLst/>
          </a:prstGeom>
          <a:noFill/>
        </p:spPr>
        <p:txBody>
          <a:bodyPr wrap="square" rtlCol="0">
            <a:spAutoFit/>
          </a:bodyPr>
          <a:lstStyle/>
          <a:p>
            <a:r>
              <a:rPr lang="en-US" sz="2000" b="1" dirty="0" smtClean="0"/>
              <a:t>But the British converted India into a net exporter of raw material and importer of finished goods</a:t>
            </a:r>
            <a:endParaRPr lang="en-US" sz="2000" b="1" dirty="0"/>
          </a:p>
        </p:txBody>
      </p:sp>
      <p:sp>
        <p:nvSpPr>
          <p:cNvPr id="11" name="Down Arrow 10"/>
          <p:cNvSpPr/>
          <p:nvPr/>
        </p:nvSpPr>
        <p:spPr>
          <a:xfrm rot="16200000">
            <a:off x="5372100" y="1333500"/>
            <a:ext cx="38100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descr="http://www.takaoclub.com/shaochuantou/recship2.jpg"/>
          <p:cNvPicPr>
            <a:picLocks noChangeAspect="1" noChangeArrowheads="1"/>
          </p:cNvPicPr>
          <p:nvPr/>
        </p:nvPicPr>
        <p:blipFill>
          <a:blip r:embed="rId4"/>
          <a:srcRect/>
          <a:stretch>
            <a:fillRect/>
          </a:stretch>
        </p:blipFill>
        <p:spPr bwMode="auto">
          <a:xfrm>
            <a:off x="5966299" y="381000"/>
            <a:ext cx="3177702" cy="2133600"/>
          </a:xfrm>
          <a:prstGeom prst="rect">
            <a:avLst/>
          </a:prstGeom>
          <a:noFill/>
        </p:spPr>
      </p:pic>
      <p:sp>
        <p:nvSpPr>
          <p:cNvPr id="14" name="Down Arrow 13"/>
          <p:cNvSpPr/>
          <p:nvPr/>
        </p:nvSpPr>
        <p:spPr>
          <a:xfrm>
            <a:off x="2286000" y="1828800"/>
            <a:ext cx="381000" cy="609600"/>
          </a:xfrm>
          <a:prstGeom prst="down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2362200"/>
            <a:ext cx="5486400" cy="707886"/>
          </a:xfrm>
          <a:prstGeom prst="rect">
            <a:avLst/>
          </a:prstGeom>
          <a:noFill/>
        </p:spPr>
        <p:txBody>
          <a:bodyPr wrap="square" rtlCol="0">
            <a:spAutoFit/>
          </a:bodyPr>
          <a:lstStyle/>
          <a:p>
            <a:r>
              <a:rPr lang="en-US" sz="2000" b="1" dirty="0" smtClean="0"/>
              <a:t>Different policy of trade and tariff pursued by the British Government</a:t>
            </a:r>
            <a:endParaRPr lang="en-US" sz="2000" b="1" dirty="0"/>
          </a:p>
        </p:txBody>
      </p:sp>
      <p:pic>
        <p:nvPicPr>
          <p:cNvPr id="1034" name="Picture 10" descr="http://oll.libertyfund.org/thumbs/p0-gj-0-0;p0-gj/23396-FreeTradeShop900.jpg"/>
          <p:cNvPicPr>
            <a:picLocks noChangeAspect="1" noChangeArrowheads="1"/>
          </p:cNvPicPr>
          <p:nvPr/>
        </p:nvPicPr>
        <p:blipFill>
          <a:blip r:embed="rId5"/>
          <a:srcRect/>
          <a:stretch>
            <a:fillRect/>
          </a:stretch>
        </p:blipFill>
        <p:spPr bwMode="auto">
          <a:xfrm>
            <a:off x="3104776" y="3276600"/>
            <a:ext cx="6039223" cy="3581400"/>
          </a:xfrm>
          <a:prstGeom prst="rect">
            <a:avLst/>
          </a:prstGeom>
          <a:noFill/>
        </p:spPr>
      </p:pic>
      <p:pic>
        <p:nvPicPr>
          <p:cNvPr id="13" name="~PP705.WAV">
            <a:hlinkClick r:id="" action="ppaction://media"/>
          </p:cNvPr>
          <p:cNvPicPr>
            <a:picLocks noRot="1" noChangeAspect="1"/>
          </p:cNvPicPr>
          <p:nvPr>
            <a:wavAudioFile r:embed="rId1" name="~PP705.WAV"/>
          </p:nvPr>
        </p:nvPicPr>
        <p:blipFill>
          <a:blip r:embed="rId6"/>
          <a:stretch>
            <a:fillRect/>
          </a:stretch>
        </p:blipFill>
        <p:spPr>
          <a:xfrm>
            <a:off x="8696325" y="6410325"/>
            <a:ext cx="304800" cy="304800"/>
          </a:xfrm>
          <a:prstGeom prst="rect">
            <a:avLst/>
          </a:prstGeom>
        </p:spPr>
      </p:pic>
    </p:spTree>
  </p:cSld>
  <p:clrMapOvr>
    <a:masterClrMapping/>
  </p:clrMapOvr>
  <p:transition advTm="5293">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5362" name="Picture 2" descr="http://www.minimalisma.com/media/wysiwyg/Qualities_silk_-_raw.jpg"/>
          <p:cNvPicPr>
            <a:picLocks noChangeAspect="1" noChangeArrowheads="1"/>
          </p:cNvPicPr>
          <p:nvPr/>
        </p:nvPicPr>
        <p:blipFill>
          <a:blip r:embed="rId3"/>
          <a:srcRect/>
          <a:stretch>
            <a:fillRect/>
          </a:stretch>
        </p:blipFill>
        <p:spPr bwMode="auto">
          <a:xfrm>
            <a:off x="0" y="2971801"/>
            <a:ext cx="3048000" cy="3886200"/>
          </a:xfrm>
          <a:prstGeom prst="rect">
            <a:avLst/>
          </a:prstGeom>
          <a:noFill/>
        </p:spPr>
      </p:pic>
      <p:pic>
        <p:nvPicPr>
          <p:cNvPr id="15364" name="Picture 4" descr="http://csr-report.vaude.com/gri-wAssets/fotos/inhalte/Fotolia_17459078_L.jpg"/>
          <p:cNvPicPr>
            <a:picLocks noChangeAspect="1" noChangeArrowheads="1"/>
          </p:cNvPicPr>
          <p:nvPr/>
        </p:nvPicPr>
        <p:blipFill>
          <a:blip r:embed="rId4" cstate="print"/>
          <a:srcRect/>
          <a:stretch>
            <a:fillRect/>
          </a:stretch>
        </p:blipFill>
        <p:spPr bwMode="auto">
          <a:xfrm>
            <a:off x="6019800" y="2971800"/>
            <a:ext cx="3124200" cy="3886200"/>
          </a:xfrm>
          <a:prstGeom prst="rect">
            <a:avLst/>
          </a:prstGeom>
          <a:noFill/>
        </p:spPr>
      </p:pic>
      <p:pic>
        <p:nvPicPr>
          <p:cNvPr id="15366" name="Picture 6" descr="http://churchillandsmith.com/wp-content/uploads/2013/01/Wool-Page-Pic_opt.jpg"/>
          <p:cNvPicPr>
            <a:picLocks noChangeAspect="1" noChangeArrowheads="1"/>
          </p:cNvPicPr>
          <p:nvPr/>
        </p:nvPicPr>
        <p:blipFill>
          <a:blip r:embed="rId5"/>
          <a:srcRect/>
          <a:stretch>
            <a:fillRect/>
          </a:stretch>
        </p:blipFill>
        <p:spPr bwMode="auto">
          <a:xfrm>
            <a:off x="0" y="0"/>
            <a:ext cx="4495800" cy="2971800"/>
          </a:xfrm>
          <a:prstGeom prst="rect">
            <a:avLst/>
          </a:prstGeom>
          <a:noFill/>
        </p:spPr>
      </p:pic>
      <p:pic>
        <p:nvPicPr>
          <p:cNvPr id="15368" name="Picture 8" descr="http://jute-lab.org/wp-content/uploads/2015/08/Row-jute-1024x680.jpg"/>
          <p:cNvPicPr>
            <a:picLocks noChangeAspect="1" noChangeArrowheads="1"/>
          </p:cNvPicPr>
          <p:nvPr/>
        </p:nvPicPr>
        <p:blipFill>
          <a:blip r:embed="rId6"/>
          <a:srcRect/>
          <a:stretch>
            <a:fillRect/>
          </a:stretch>
        </p:blipFill>
        <p:spPr bwMode="auto">
          <a:xfrm>
            <a:off x="4495800" y="0"/>
            <a:ext cx="4648200" cy="2971800"/>
          </a:xfrm>
          <a:prstGeom prst="rect">
            <a:avLst/>
          </a:prstGeom>
          <a:noFill/>
        </p:spPr>
      </p:pic>
      <p:pic>
        <p:nvPicPr>
          <p:cNvPr id="15370" name="Picture 10" descr="http://kingofwallpapers.com/sugar/sugar-005.jpg"/>
          <p:cNvPicPr>
            <a:picLocks noChangeAspect="1" noChangeArrowheads="1"/>
          </p:cNvPicPr>
          <p:nvPr/>
        </p:nvPicPr>
        <p:blipFill>
          <a:blip r:embed="rId7" cstate="print"/>
          <a:srcRect/>
          <a:stretch>
            <a:fillRect/>
          </a:stretch>
        </p:blipFill>
        <p:spPr bwMode="auto">
          <a:xfrm>
            <a:off x="3048000" y="2971800"/>
            <a:ext cx="2971800" cy="3886200"/>
          </a:xfrm>
          <a:prstGeom prst="rect">
            <a:avLst/>
          </a:prstGeom>
          <a:noFill/>
        </p:spPr>
      </p:pic>
      <p:pic>
        <p:nvPicPr>
          <p:cNvPr id="10" name="Picture 2" descr="http://www.countryaah.com/images/United_Kingdom_Flag.jpg"/>
          <p:cNvPicPr>
            <a:picLocks noChangeAspect="1" noChangeArrowheads="1"/>
          </p:cNvPicPr>
          <p:nvPr/>
        </p:nvPicPr>
        <p:blipFill>
          <a:blip r:embed="rId8"/>
          <a:srcRect/>
          <a:stretch>
            <a:fillRect/>
          </a:stretch>
        </p:blipFill>
        <p:spPr bwMode="auto">
          <a:xfrm>
            <a:off x="5334000" y="0"/>
            <a:ext cx="3810000" cy="2514600"/>
          </a:xfrm>
          <a:prstGeom prst="rect">
            <a:avLst/>
          </a:prstGeom>
          <a:noFill/>
        </p:spPr>
      </p:pic>
      <p:pic>
        <p:nvPicPr>
          <p:cNvPr id="11" name="Picture 12" descr="http://www.mapsofindia.com/maps/india/india-flag.jpg"/>
          <p:cNvPicPr>
            <a:picLocks noChangeAspect="1" noChangeArrowheads="1"/>
          </p:cNvPicPr>
          <p:nvPr/>
        </p:nvPicPr>
        <p:blipFill>
          <a:blip r:embed="rId9"/>
          <a:srcRect/>
          <a:stretch>
            <a:fillRect/>
          </a:stretch>
        </p:blipFill>
        <p:spPr bwMode="auto">
          <a:xfrm>
            <a:off x="0" y="4343400"/>
            <a:ext cx="3771900" cy="2514600"/>
          </a:xfrm>
          <a:prstGeom prst="rect">
            <a:avLst/>
          </a:prstGeom>
          <a:noFill/>
        </p:spPr>
      </p:pic>
      <p:cxnSp>
        <p:nvCxnSpPr>
          <p:cNvPr id="12" name="Curved Connector 11"/>
          <p:cNvCxnSpPr/>
          <p:nvPr/>
        </p:nvCxnSpPr>
        <p:spPr>
          <a:xfrm flipV="1">
            <a:off x="762000" y="1295400"/>
            <a:ext cx="3352800" cy="2209800"/>
          </a:xfrm>
          <a:prstGeom prst="curvedConnector3">
            <a:avLst>
              <a:gd name="adj1" fmla="val 49745"/>
            </a:avLst>
          </a:prstGeom>
          <a:ln>
            <a:tailEnd type="arrow"/>
          </a:ln>
          <a:effectLst>
            <a:glow rad="228600">
              <a:schemeClr val="accent1">
                <a:satMod val="175000"/>
                <a:alpha val="40000"/>
              </a:schemeClr>
            </a:glow>
          </a:effectLst>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3" name="Curved Connector 12"/>
          <p:cNvCxnSpPr/>
          <p:nvPr/>
        </p:nvCxnSpPr>
        <p:spPr>
          <a:xfrm rot="5400000">
            <a:off x="4724400" y="3200400"/>
            <a:ext cx="2438400" cy="2286000"/>
          </a:xfrm>
          <a:prstGeom prst="curvedConnector3">
            <a:avLst>
              <a:gd name="adj1" fmla="val 50000"/>
            </a:avLst>
          </a:prstGeom>
          <a:ln>
            <a:tailEnd type="arrow"/>
          </a:ln>
          <a:effectLst>
            <a:glow rad="228600">
              <a:schemeClr val="accent1">
                <a:satMod val="175000"/>
                <a:alpha val="40000"/>
              </a:schemeClr>
            </a:glow>
          </a:effectLst>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pic>
        <p:nvPicPr>
          <p:cNvPr id="14" name="Picture 8" descr="http://www.breakingbelizenews.com/wp-content/uploads/2016/03/import-and-export.jpg"/>
          <p:cNvPicPr>
            <a:picLocks noChangeAspect="1" noChangeArrowheads="1"/>
          </p:cNvPicPr>
          <p:nvPr/>
        </p:nvPicPr>
        <p:blipFill>
          <a:blip r:embed="rId10"/>
          <a:srcRect/>
          <a:stretch>
            <a:fillRect/>
          </a:stretch>
        </p:blipFill>
        <p:spPr bwMode="auto">
          <a:xfrm>
            <a:off x="2552700" y="2438400"/>
            <a:ext cx="2781299" cy="1854200"/>
          </a:xfrm>
          <a:prstGeom prst="rect">
            <a:avLst/>
          </a:prstGeom>
          <a:noFill/>
        </p:spPr>
      </p:pic>
      <p:sp>
        <p:nvSpPr>
          <p:cNvPr id="15" name="TextBox 14"/>
          <p:cNvSpPr txBox="1"/>
          <p:nvPr/>
        </p:nvSpPr>
        <p:spPr>
          <a:xfrm>
            <a:off x="0" y="76200"/>
            <a:ext cx="4724400" cy="830997"/>
          </a:xfrm>
          <a:prstGeom prst="rect">
            <a:avLst/>
          </a:prstGeom>
          <a:noFill/>
        </p:spPr>
        <p:txBody>
          <a:bodyPr wrap="square" rtlCol="0">
            <a:spAutoFit/>
          </a:bodyPr>
          <a:lstStyle/>
          <a:p>
            <a:r>
              <a:rPr lang="en-US" sz="2400" b="1" dirty="0" smtClean="0"/>
              <a:t>India become net exporter of raw materials and primary products</a:t>
            </a:r>
            <a:endParaRPr lang="en-US" sz="2400" b="1" dirty="0"/>
          </a:p>
        </p:txBody>
      </p:sp>
      <p:sp>
        <p:nvSpPr>
          <p:cNvPr id="18" name="TextBox 17"/>
          <p:cNvSpPr txBox="1"/>
          <p:nvPr/>
        </p:nvSpPr>
        <p:spPr>
          <a:xfrm>
            <a:off x="914400" y="3657600"/>
            <a:ext cx="1524000" cy="707886"/>
          </a:xfrm>
          <a:prstGeom prst="rect">
            <a:avLst/>
          </a:prstGeom>
          <a:noFill/>
        </p:spPr>
        <p:txBody>
          <a:bodyPr wrap="square" rtlCol="0">
            <a:spAutoFit/>
          </a:bodyPr>
          <a:lstStyle/>
          <a:p>
            <a:r>
              <a:rPr lang="en-US" sz="4000" b="1" dirty="0" smtClean="0"/>
              <a:t>INDIA</a:t>
            </a:r>
            <a:endParaRPr lang="en-US" sz="4000" b="1" dirty="0"/>
          </a:p>
        </p:txBody>
      </p:sp>
      <p:sp>
        <p:nvSpPr>
          <p:cNvPr id="19" name="TextBox 18"/>
          <p:cNvSpPr txBox="1"/>
          <p:nvPr/>
        </p:nvSpPr>
        <p:spPr>
          <a:xfrm>
            <a:off x="6553200" y="2362200"/>
            <a:ext cx="2590800" cy="707886"/>
          </a:xfrm>
          <a:prstGeom prst="rect">
            <a:avLst/>
          </a:prstGeom>
          <a:noFill/>
        </p:spPr>
        <p:txBody>
          <a:bodyPr wrap="square" rtlCol="0">
            <a:spAutoFit/>
          </a:bodyPr>
          <a:lstStyle/>
          <a:p>
            <a:r>
              <a:rPr lang="en-US" sz="4000" b="1" dirty="0" smtClean="0"/>
              <a:t>BRITISH</a:t>
            </a:r>
            <a:endParaRPr lang="en-US" sz="4000" b="1" dirty="0"/>
          </a:p>
        </p:txBody>
      </p:sp>
      <p:sp>
        <p:nvSpPr>
          <p:cNvPr id="20" name="TextBox 19"/>
          <p:cNvSpPr txBox="1"/>
          <p:nvPr/>
        </p:nvSpPr>
        <p:spPr>
          <a:xfrm>
            <a:off x="3733800" y="5562601"/>
            <a:ext cx="5410200" cy="1200329"/>
          </a:xfrm>
          <a:prstGeom prst="rect">
            <a:avLst/>
          </a:prstGeom>
          <a:noFill/>
        </p:spPr>
        <p:txBody>
          <a:bodyPr wrap="square" rtlCol="0">
            <a:spAutoFit/>
          </a:bodyPr>
          <a:lstStyle/>
          <a:p>
            <a:r>
              <a:rPr lang="en-US" sz="2400" b="1" dirty="0" smtClean="0">
                <a:solidFill>
                  <a:schemeClr val="tx2">
                    <a:lumMod val="50000"/>
                  </a:schemeClr>
                </a:solidFill>
              </a:rPr>
              <a:t>On the other hand it became net importer of finished goods produced by the British industry</a:t>
            </a:r>
            <a:endParaRPr lang="en-US" sz="2400" b="1" dirty="0">
              <a:solidFill>
                <a:schemeClr val="tx2">
                  <a:lumMod val="50000"/>
                </a:schemeClr>
              </a:solidFill>
            </a:endParaRPr>
          </a:p>
        </p:txBody>
      </p:sp>
      <p:pic>
        <p:nvPicPr>
          <p:cNvPr id="21" name="~PP2842.WAV">
            <a:hlinkClick r:id="" action="ppaction://media"/>
          </p:cNvPr>
          <p:cNvPicPr>
            <a:picLocks noRot="1" noChangeAspect="1"/>
          </p:cNvPicPr>
          <p:nvPr>
            <a:wavAudioFile r:embed="rId1" name="~PP2842.WAV"/>
          </p:nvPr>
        </p:nvPicPr>
        <p:blipFill>
          <a:blip r:embed="rId11"/>
          <a:stretch>
            <a:fillRect/>
          </a:stretch>
        </p:blipFill>
        <p:spPr>
          <a:xfrm>
            <a:off x="8696325" y="6410325"/>
            <a:ext cx="304800" cy="304800"/>
          </a:xfrm>
          <a:prstGeom prst="rect">
            <a:avLst/>
          </a:prstGeom>
        </p:spPr>
      </p:pic>
    </p:spTree>
  </p:cSld>
  <p:clrMapOvr>
    <a:masterClrMapping/>
  </p:clrMapOvr>
  <p:transition advTm="2012">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2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6" descr="http://cdn.historydiscussion.net/wp-content/uploads/2013/09/100.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6" name="Picture 2" descr="http://i.dailymail.co.uk/i/pix/2014/03/10/article-2577312-1C2B51D100000578-926_634x367.jpg"/>
          <p:cNvPicPr>
            <a:picLocks noChangeAspect="1" noChangeArrowheads="1"/>
          </p:cNvPicPr>
          <p:nvPr/>
        </p:nvPicPr>
        <p:blipFill>
          <a:blip r:embed="rId4"/>
          <a:srcRect/>
          <a:stretch>
            <a:fillRect/>
          </a:stretch>
        </p:blipFill>
        <p:spPr bwMode="auto">
          <a:xfrm>
            <a:off x="0" y="2457450"/>
            <a:ext cx="9144000" cy="4400549"/>
          </a:xfrm>
          <a:prstGeom prst="rect">
            <a:avLst/>
          </a:prstGeom>
          <a:noFill/>
        </p:spPr>
      </p:pic>
      <p:sp>
        <p:nvSpPr>
          <p:cNvPr id="7" name="TextBox 6"/>
          <p:cNvSpPr txBox="1"/>
          <p:nvPr/>
        </p:nvSpPr>
        <p:spPr>
          <a:xfrm>
            <a:off x="228600" y="152400"/>
            <a:ext cx="8534400" cy="1754326"/>
          </a:xfrm>
          <a:prstGeom prst="rect">
            <a:avLst/>
          </a:prstGeom>
          <a:noFill/>
        </p:spPr>
        <p:txBody>
          <a:bodyPr wrap="square" rtlCol="0">
            <a:spAutoFit/>
          </a:bodyPr>
          <a:lstStyle/>
          <a:p>
            <a:r>
              <a:rPr lang="en-US" sz="3600" b="1" i="1" u="sng" dirty="0" smtClean="0">
                <a:effectLst>
                  <a:outerShdw blurRad="38100" dist="38100" dir="2700000" algn="tl">
                    <a:srgbClr val="000000">
                      <a:alpha val="43137"/>
                    </a:srgbClr>
                  </a:outerShdw>
                </a:effectLst>
              </a:rPr>
              <a:t>COMPOSITION OF EXPORTS AND IMPORTS REFLECTED UTTER BACKWARDNESS OF THE INDIAN ECONOMY</a:t>
            </a:r>
            <a:endParaRPr lang="en-US" sz="3600" b="1" i="1" u="sng" dirty="0">
              <a:effectLst>
                <a:outerShdw blurRad="38100" dist="38100" dir="2700000" algn="tl">
                  <a:srgbClr val="000000">
                    <a:alpha val="43137"/>
                  </a:srgbClr>
                </a:outerShdw>
              </a:effectLst>
            </a:endParaRPr>
          </a:p>
        </p:txBody>
      </p:sp>
      <p:sp>
        <p:nvSpPr>
          <p:cNvPr id="8" name="Down Arrow 7"/>
          <p:cNvSpPr/>
          <p:nvPr/>
        </p:nvSpPr>
        <p:spPr>
          <a:xfrm>
            <a:off x="4114800" y="1676400"/>
            <a:ext cx="381000" cy="60960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P3816.WAV">
            <a:hlinkClick r:id="" action="ppaction://media"/>
          </p:cNvPr>
          <p:cNvPicPr>
            <a:picLocks noRot="1" noChangeAspect="1"/>
          </p:cNvPicPr>
          <p:nvPr>
            <a:wavAudioFile r:embed="rId1" name="~PP3816.WAV"/>
          </p:nvPr>
        </p:nvPicPr>
        <p:blipFill>
          <a:blip r:embed="rId5"/>
          <a:stretch>
            <a:fillRect/>
          </a:stretch>
        </p:blipFill>
        <p:spPr>
          <a:xfrm>
            <a:off x="8696325" y="6410325"/>
            <a:ext cx="304800" cy="304800"/>
          </a:xfrm>
          <a:prstGeom prst="rect">
            <a:avLst/>
          </a:prstGeom>
        </p:spPr>
      </p:pic>
    </p:spTree>
  </p:cSld>
  <p:clrMapOvr>
    <a:masterClrMapping/>
  </p:clrMapOvr>
  <p:transition advTm="4958">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antique-coin-galleria.com/wp-content/uploads/2015/12/151210_2_00.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TextBox 3"/>
          <p:cNvSpPr txBox="1"/>
          <p:nvPr/>
        </p:nvSpPr>
        <p:spPr>
          <a:xfrm>
            <a:off x="304800" y="0"/>
            <a:ext cx="8839200" cy="707886"/>
          </a:xfrm>
          <a:prstGeom prst="rect">
            <a:avLst/>
          </a:prstGeom>
          <a:noFill/>
        </p:spPr>
        <p:txBody>
          <a:bodyPr wrap="square" rtlCol="0">
            <a:spAutoFit/>
          </a:bodyPr>
          <a:lstStyle/>
          <a:p>
            <a:r>
              <a:rPr lang="en-US" sz="2000" b="1" dirty="0" smtClean="0"/>
              <a:t>Since India was ruled as a British colony, export and import of the country became under monopoly control of the British government.</a:t>
            </a:r>
            <a:endParaRPr lang="en-US" sz="2000" b="1" dirty="0"/>
          </a:p>
        </p:txBody>
      </p:sp>
      <p:sp>
        <p:nvSpPr>
          <p:cNvPr id="5" name="Down Arrow 4"/>
          <p:cNvSpPr/>
          <p:nvPr/>
        </p:nvSpPr>
        <p:spPr>
          <a:xfrm>
            <a:off x="3886200" y="685800"/>
            <a:ext cx="3810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81000" y="1219200"/>
            <a:ext cx="8534400" cy="400110"/>
          </a:xfrm>
          <a:prstGeom prst="rect">
            <a:avLst/>
          </a:prstGeom>
          <a:noFill/>
        </p:spPr>
        <p:txBody>
          <a:bodyPr wrap="square" rtlCol="0">
            <a:spAutoFit/>
          </a:bodyPr>
          <a:lstStyle/>
          <a:p>
            <a:r>
              <a:rPr lang="en-US" sz="2000" b="1" dirty="0" smtClean="0"/>
              <a:t>More than 50% of India's foreign trade was directed towards Great Britain.</a:t>
            </a:r>
            <a:endParaRPr lang="en-US" sz="2000" b="1" dirty="0"/>
          </a:p>
        </p:txBody>
      </p:sp>
      <p:sp>
        <p:nvSpPr>
          <p:cNvPr id="7" name="Down Arrow 6"/>
          <p:cNvSpPr/>
          <p:nvPr/>
        </p:nvSpPr>
        <p:spPr>
          <a:xfrm>
            <a:off x="3886200" y="1600200"/>
            <a:ext cx="3810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81000" y="1981200"/>
            <a:ext cx="8763000" cy="1015663"/>
          </a:xfrm>
          <a:prstGeom prst="rect">
            <a:avLst/>
          </a:prstGeom>
          <a:noFill/>
        </p:spPr>
        <p:txBody>
          <a:bodyPr wrap="square" rtlCol="0">
            <a:spAutoFit/>
          </a:bodyPr>
          <a:lstStyle/>
          <a:p>
            <a:r>
              <a:rPr lang="en-US" sz="2000" b="1" dirty="0" smtClean="0"/>
              <a:t>While exports of primary products from India supplied inputs to the British Industry; imports of finished goods from Britain provided a huge market to the British Industry.</a:t>
            </a:r>
            <a:endParaRPr lang="en-US" sz="2000" b="1" dirty="0"/>
          </a:p>
        </p:txBody>
      </p:sp>
      <p:pic>
        <p:nvPicPr>
          <p:cNvPr id="20484" name="Picture 4" descr="http://www.hindubooks.org/sudheer_birodkar/hindu_history/british1.jpg"/>
          <p:cNvPicPr>
            <a:picLocks noChangeAspect="1" noChangeArrowheads="1"/>
          </p:cNvPicPr>
          <p:nvPr/>
        </p:nvPicPr>
        <p:blipFill>
          <a:blip r:embed="rId4"/>
          <a:srcRect/>
          <a:stretch>
            <a:fillRect/>
          </a:stretch>
        </p:blipFill>
        <p:spPr bwMode="auto">
          <a:xfrm>
            <a:off x="3686087" y="2819400"/>
            <a:ext cx="5457914" cy="4038600"/>
          </a:xfrm>
          <a:prstGeom prst="rect">
            <a:avLst/>
          </a:prstGeom>
          <a:noFill/>
        </p:spPr>
      </p:pic>
      <p:sp>
        <p:nvSpPr>
          <p:cNvPr id="10" name="TextBox 9"/>
          <p:cNvSpPr txBox="1"/>
          <p:nvPr/>
        </p:nvSpPr>
        <p:spPr>
          <a:xfrm>
            <a:off x="304800" y="3200400"/>
            <a:ext cx="2971800" cy="3416320"/>
          </a:xfrm>
          <a:prstGeom prst="rect">
            <a:avLst/>
          </a:prstGeom>
          <a:noFill/>
        </p:spPr>
        <p:txBody>
          <a:bodyPr wrap="square" rtlCol="0">
            <a:spAutoFit/>
          </a:bodyPr>
          <a:lstStyle/>
          <a:p>
            <a:r>
              <a:rPr lang="en-US" sz="3600" b="1" dirty="0" smtClean="0"/>
              <a:t>THESE ARE TYPICAL CHARACTERISTICS OF A BACKWARD ECONOMY.</a:t>
            </a:r>
            <a:endParaRPr lang="en-US" sz="3600" b="1" dirty="0"/>
          </a:p>
        </p:txBody>
      </p:sp>
      <p:pic>
        <p:nvPicPr>
          <p:cNvPr id="11" name="~PP1218.WAV">
            <a:hlinkClick r:id="" action="ppaction://media"/>
          </p:cNvPr>
          <p:cNvPicPr>
            <a:picLocks noRot="1" noChangeAspect="1"/>
          </p:cNvPicPr>
          <p:nvPr>
            <a:wavAudioFile r:embed="rId1" name="~PP1218.WAV"/>
          </p:nvPr>
        </p:nvPicPr>
        <p:blipFill>
          <a:blip r:embed="rId5"/>
          <a:stretch>
            <a:fillRect/>
          </a:stretch>
        </p:blipFill>
        <p:spPr>
          <a:xfrm>
            <a:off x="8696325" y="6410325"/>
            <a:ext cx="304800" cy="304800"/>
          </a:xfrm>
          <a:prstGeom prst="rect">
            <a:avLst/>
          </a:prstGeom>
        </p:spPr>
      </p:pic>
    </p:spTree>
  </p:cSld>
  <p:clrMapOvr>
    <a:masterClrMapping/>
  </p:clrMapOvr>
  <p:transition advTm="1402">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ile:Fort William, Calcutta, 1735.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sp>
        <p:nvSpPr>
          <p:cNvPr id="3" name="TextBox 2"/>
          <p:cNvSpPr txBox="1"/>
          <p:nvPr/>
        </p:nvSpPr>
        <p:spPr>
          <a:xfrm>
            <a:off x="2286000" y="304800"/>
            <a:ext cx="6858000" cy="769441"/>
          </a:xfrm>
          <a:prstGeom prst="rect">
            <a:avLst/>
          </a:prstGeom>
          <a:noFill/>
        </p:spPr>
        <p:txBody>
          <a:bodyPr wrap="square" rtlCol="0">
            <a:spAutoFit/>
          </a:bodyPr>
          <a:lstStyle/>
          <a:p>
            <a:r>
              <a:rPr lang="en-US" sz="4400" b="1" dirty="0" smtClean="0"/>
              <a:t>India before British raj </a:t>
            </a:r>
            <a:endParaRPr lang="en-US" sz="4400" b="1" dirty="0"/>
          </a:p>
        </p:txBody>
      </p:sp>
      <p:sp>
        <p:nvSpPr>
          <p:cNvPr id="4" name="Down Arrow 3"/>
          <p:cNvSpPr/>
          <p:nvPr/>
        </p:nvSpPr>
        <p:spPr>
          <a:xfrm rot="2874513">
            <a:off x="2175693" y="941455"/>
            <a:ext cx="381000" cy="69345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90600" y="1600200"/>
            <a:ext cx="8153400" cy="830997"/>
          </a:xfrm>
          <a:prstGeom prst="rect">
            <a:avLst/>
          </a:prstGeom>
          <a:noFill/>
        </p:spPr>
        <p:txBody>
          <a:bodyPr wrap="square" rtlCol="0">
            <a:spAutoFit/>
          </a:bodyPr>
          <a:lstStyle/>
          <a:p>
            <a:r>
              <a:rPr lang="en-US" sz="2400" b="1" dirty="0" smtClean="0"/>
              <a:t>Exported             Finished Products (Cotton, Silk Textiles, Irony Works ect.</a:t>
            </a:r>
            <a:endParaRPr lang="en-US" sz="2400" b="1" dirty="0"/>
          </a:p>
        </p:txBody>
      </p:sp>
      <p:sp>
        <p:nvSpPr>
          <p:cNvPr id="7" name="Right Arrow 6"/>
          <p:cNvSpPr/>
          <p:nvPr/>
        </p:nvSpPr>
        <p:spPr>
          <a:xfrm>
            <a:off x="2438400" y="1676400"/>
            <a:ext cx="6096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286000" y="2514600"/>
            <a:ext cx="7620000" cy="769441"/>
          </a:xfrm>
          <a:prstGeom prst="rect">
            <a:avLst/>
          </a:prstGeom>
          <a:noFill/>
        </p:spPr>
        <p:txBody>
          <a:bodyPr wrap="square" rtlCol="0">
            <a:spAutoFit/>
          </a:bodyPr>
          <a:lstStyle/>
          <a:p>
            <a:r>
              <a:rPr lang="en-US" sz="4400" b="1" dirty="0" smtClean="0"/>
              <a:t>India after British raj</a:t>
            </a:r>
            <a:endParaRPr lang="en-US" sz="4400" b="1" dirty="0"/>
          </a:p>
        </p:txBody>
      </p:sp>
      <p:sp>
        <p:nvSpPr>
          <p:cNvPr id="9" name="Down Arrow 8"/>
          <p:cNvSpPr/>
          <p:nvPr/>
        </p:nvSpPr>
        <p:spPr>
          <a:xfrm rot="2727398">
            <a:off x="2265685" y="3191890"/>
            <a:ext cx="381000" cy="590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371600" y="3733800"/>
            <a:ext cx="7924800" cy="830997"/>
          </a:xfrm>
          <a:prstGeom prst="rect">
            <a:avLst/>
          </a:prstGeom>
          <a:noFill/>
        </p:spPr>
        <p:txBody>
          <a:bodyPr wrap="square" rtlCol="0">
            <a:spAutoFit/>
          </a:bodyPr>
          <a:lstStyle/>
          <a:p>
            <a:r>
              <a:rPr lang="en-US" sz="2400" b="1" dirty="0" smtClean="0"/>
              <a:t>Exported                Raw materials</a:t>
            </a:r>
          </a:p>
          <a:p>
            <a:r>
              <a:rPr lang="en-US" sz="2400" b="1" dirty="0" smtClean="0"/>
              <a:t>Imported               Finished goods.</a:t>
            </a:r>
            <a:endParaRPr lang="en-US" sz="2400" b="1" dirty="0"/>
          </a:p>
        </p:txBody>
      </p:sp>
      <p:sp>
        <p:nvSpPr>
          <p:cNvPr id="11" name="Right Arrow 10"/>
          <p:cNvSpPr/>
          <p:nvPr/>
        </p:nvSpPr>
        <p:spPr>
          <a:xfrm>
            <a:off x="2819400" y="3810000"/>
            <a:ext cx="838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a:off x="2819400" y="4191000"/>
            <a:ext cx="838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p:cNvSpPr/>
          <p:nvPr/>
        </p:nvSpPr>
        <p:spPr>
          <a:xfrm rot="5400000">
            <a:off x="3771900" y="4686300"/>
            <a:ext cx="6858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1371600" y="5181600"/>
            <a:ext cx="7772400" cy="769441"/>
          </a:xfrm>
          <a:prstGeom prst="rect">
            <a:avLst/>
          </a:prstGeom>
          <a:noFill/>
        </p:spPr>
        <p:txBody>
          <a:bodyPr wrap="square" rtlCol="0">
            <a:spAutoFit/>
          </a:bodyPr>
          <a:lstStyle/>
          <a:p>
            <a:r>
              <a:rPr lang="en-US" sz="4400" b="1" dirty="0" smtClean="0"/>
              <a:t>Backwardness And Stagnation</a:t>
            </a:r>
            <a:endParaRPr lang="en-US" sz="4400" b="1" dirty="0"/>
          </a:p>
        </p:txBody>
      </p:sp>
      <p:pic>
        <p:nvPicPr>
          <p:cNvPr id="15" name="~PP2216.WAV">
            <a:hlinkClick r:id="" action="ppaction://media"/>
          </p:cNvPr>
          <p:cNvPicPr>
            <a:picLocks noRot="1" noChangeAspect="1"/>
          </p:cNvPicPr>
          <p:nvPr>
            <a:wavAudioFile r:embed="rId1" name="~PP2216.WAV"/>
          </p:nvPr>
        </p:nvPicPr>
        <p:blipFill>
          <a:blip r:embed="rId4"/>
          <a:stretch>
            <a:fillRect/>
          </a:stretch>
        </p:blipFill>
        <p:spPr>
          <a:xfrm>
            <a:off x="8696325" y="6410325"/>
            <a:ext cx="304800" cy="304800"/>
          </a:xfrm>
          <a:prstGeom prst="rect">
            <a:avLst/>
          </a:prstGeom>
        </p:spPr>
      </p:pic>
    </p:spTree>
  </p:cSld>
  <p:clrMapOvr>
    <a:masterClrMapping/>
  </p:clrMapOvr>
  <p:transition advTm="915">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CONCLUSION…….!!!!!!</a:t>
            </a:r>
            <a:endParaRPr lang="en-IN" dirty="0"/>
          </a:p>
        </p:txBody>
      </p:sp>
      <p:sp>
        <p:nvSpPr>
          <p:cNvPr id="3" name="Subtitle 2"/>
          <p:cNvSpPr>
            <a:spLocks noGrp="1"/>
          </p:cNvSpPr>
          <p:nvPr>
            <p:ph type="subTitle" idx="1"/>
          </p:nvPr>
        </p:nvSpPr>
        <p:spPr>
          <a:xfrm>
            <a:off x="540544" y="2250280"/>
            <a:ext cx="8062912" cy="4226720"/>
          </a:xfrm>
        </p:spPr>
        <p:txBody>
          <a:bodyPr>
            <a:normAutofit lnSpcReduction="10000"/>
          </a:bodyPr>
          <a:lstStyle/>
          <a:p>
            <a:pPr algn="ctr"/>
            <a:r>
              <a:rPr lang="en-US" dirty="0" smtClean="0"/>
              <a:t>SURPLUS GENERATED AS BALANCE OF TRADE WAS ONLY SPENT TO MEET ADMINISTRATIVE AND WAR EXPENSES BY THE BRITISH GOVERNMENT IN INDIA .IT WAS USED ONLY TO ENHANCE COLONIAL PURSUITS OF THE BRITISH GOVERNMENT .IT WAS NEVER USED AS INVESTMENT FOR FUTURE GROWTH.CONSEQUENTLY ,POVERTY AND BACKWARDNESS WAS ELEVATED </a:t>
            </a:r>
          </a:p>
          <a:p>
            <a:pPr algn="ctr"/>
            <a:endParaRPr lang="en-IN" dirty="0"/>
          </a:p>
        </p:txBody>
      </p:sp>
      <p:pic>
        <p:nvPicPr>
          <p:cNvPr id="4" name="~PP2981.WAV">
            <a:hlinkClick r:id="" action="ppaction://media"/>
          </p:cNvPr>
          <p:cNvPicPr>
            <a:picLocks noRot="1" noChangeAspect="1"/>
          </p:cNvPicPr>
          <p:nvPr>
            <a:wavAudioFile r:embed="rId1" name="~PP2981.WAV"/>
          </p:nvPr>
        </p:nvPicPr>
        <p:blipFill>
          <a:blip r:embed="rId3"/>
          <a:stretch>
            <a:fillRect/>
          </a:stretch>
        </p:blipFill>
        <p:spPr>
          <a:xfrm>
            <a:off x="8696325" y="6410325"/>
            <a:ext cx="304800" cy="304800"/>
          </a:xfrm>
          <a:prstGeom prst="rect">
            <a:avLst/>
          </a:prstGeom>
        </p:spPr>
      </p:pic>
    </p:spTree>
  </p:cSld>
  <p:clrMapOvr>
    <a:masterClrMapping/>
  </p:clrMapOvr>
  <p:transition advTm="681">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179</TotalTime>
  <Words>244</Words>
  <Application>Microsoft Office PowerPoint</Application>
  <PresentationFormat>On-screen Show (4:3)</PresentationFormat>
  <Paragraphs>24</Paragraphs>
  <Slides>7</Slides>
  <Notes>0</Notes>
  <HiddenSlides>0</HiddenSlides>
  <MMClips>7</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Verve</vt:lpstr>
      <vt:lpstr>s</vt:lpstr>
      <vt:lpstr>Slide 2</vt:lpstr>
      <vt:lpstr>Slide 3</vt:lpstr>
      <vt:lpstr>Slide 4</vt:lpstr>
      <vt:lpstr>Slide 5</vt:lpstr>
      <vt:lpstr>Slide 6</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Asrock</dc:creator>
  <cp:lastModifiedBy>admin</cp:lastModifiedBy>
  <cp:revision>20</cp:revision>
  <dcterms:created xsi:type="dcterms:W3CDTF">2016-07-05T12:25:35Z</dcterms:created>
  <dcterms:modified xsi:type="dcterms:W3CDTF">2016-07-07T10:51:26Z</dcterms:modified>
</cp:coreProperties>
</file>